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9"/>
  </p:notesMasterIdLst>
  <p:handoutMasterIdLst>
    <p:handoutMasterId r:id="rId20"/>
  </p:handoutMasterIdLst>
  <p:sldIdLst>
    <p:sldId id="261" r:id="rId2"/>
    <p:sldId id="276" r:id="rId3"/>
    <p:sldId id="277" r:id="rId4"/>
    <p:sldId id="271" r:id="rId5"/>
    <p:sldId id="282" r:id="rId6"/>
    <p:sldId id="289" r:id="rId7"/>
    <p:sldId id="279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75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802" y="13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16-Sep-21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16-Sep-21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1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9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62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99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8BFC6-4BE2-4542-B34D-AE10C04DE4F8}" type="datetime1">
              <a:rPr lang="en-US" smtClean="0"/>
              <a:t>16-Sep-21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A67-58A4-4912-AB87-103B969F02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2" y="0"/>
            <a:ext cx="12192004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Google Shape;201;p2"/>
          <p:cNvSpPr/>
          <p:nvPr userDrawn="1"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9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60C45-5BE8-44F8-BE57-598CBDB7D465}" type="datetime1">
              <a:rPr lang="en-US" smtClean="0"/>
              <a:t>16-Sep-21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6EA1-682B-4257-82D1-FDAE4FF009D0}" type="datetime1">
              <a:rPr lang="en-US" smtClean="0"/>
              <a:t>16-Sep-21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7DE0-BEDA-43F6-9324-82681FDE90C0}" type="datetime1">
              <a:rPr lang="en-US" smtClean="0"/>
              <a:t>16-Sep-21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01;p2"/>
          <p:cNvSpPr/>
          <p:nvPr userDrawn="1"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3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88D5-04F5-4741-9C7E-D747CEDE78B1}" type="datetime1">
              <a:rPr lang="en-US" smtClean="0"/>
              <a:t>16-Sep-21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A67-58A4-4912-AB87-103B969F02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2" y="0"/>
            <a:ext cx="12192004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5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B225-CA35-45EA-BF13-2A277FCA1DA2}" type="datetime1">
              <a:rPr lang="en-US" smtClean="0"/>
              <a:t>16-Sep-21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5FB2-3E6B-4AB5-BEF2-60FAC2A94DE3}" type="datetime1">
              <a:rPr lang="en-US" smtClean="0"/>
              <a:t>16-Sep-21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B736-CA28-4B5C-8258-5B8E45841D94}" type="datetime1">
              <a:rPr lang="en-US" smtClean="0"/>
              <a:t>16-Sep-21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9A9C-058B-4AC0-9ABC-CEA1D8376217}" type="datetime1">
              <a:rPr lang="en-US" smtClean="0"/>
              <a:t>16-Sep-21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2" y="0"/>
            <a:ext cx="12192004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16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EAB0-6A8A-4D81-BDF3-472530323279}" type="datetime1">
              <a:rPr lang="en-US" smtClean="0"/>
              <a:t>16-Sep-21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2" y="0"/>
            <a:ext cx="12192004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93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3177-3BF7-423A-9868-7AABB5BE8333}" type="datetime1">
              <a:rPr lang="en-US" smtClean="0"/>
              <a:t>16-Sep-21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A67-58A4-4912-AB87-103B969F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03E81-6C86-4608-A24B-4FC805EA2B1A}" type="datetime1">
              <a:rPr lang="en-US" smtClean="0"/>
              <a:t>16-Sep-21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2" y="-195943"/>
            <a:ext cx="12192004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Google Shape;201;p2"/>
          <p:cNvSpPr/>
          <p:nvPr userDrawn="1"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9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24994" y="2075425"/>
            <a:ext cx="12191999" cy="184019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VÀ CHẾ TẠO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SÁU CHÂN</a:t>
            </a:r>
            <a:endParaRPr lang="en-US" alt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" y="4457700"/>
            <a:ext cx="12191999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08</a:t>
            </a:r>
          </a:p>
          <a:p>
            <a:pPr algn="ctr" eaLnBrk="1" hangingPunct="1">
              <a:buFontTx/>
              <a:buNone/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ĐOÀN VĂN THẮNG</a:t>
            </a:r>
          </a:p>
          <a:p>
            <a:pPr algn="ctr" eaLnBrk="1" hangingPunct="1">
              <a:buFontTx/>
              <a:buNone/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TRUNG TÍN</a:t>
            </a:r>
          </a:p>
          <a:p>
            <a:pPr algn="ctr" eaLnBrk="1" hangingPunct="1">
              <a:buFontTx/>
              <a:buNone/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HỒ THỊ TRÚC LINH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30126" y="2075425"/>
            <a:ext cx="15296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0866" y="3773890"/>
            <a:ext cx="534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PHAN THỊ THANH VÂN</a:t>
            </a:r>
          </a:p>
        </p:txBody>
      </p:sp>
      <p:pic>
        <p:nvPicPr>
          <p:cNvPr id="9" name="Picture 2" descr="Kết quả hình ảnh cho đại học sư phạm kỹ thuật đà nẵng">
            <a:extLst>
              <a:ext uri="{FF2B5EF4-FFF2-40B4-BE49-F238E27FC236}">
                <a16:creationId xmlns:a16="http://schemas.microsoft.com/office/drawing/2014/main" id="{4D88BA9A-1788-47ED-B29C-5A232215F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6"/>
          <a:stretch/>
        </p:blipFill>
        <p:spPr bwMode="auto">
          <a:xfrm>
            <a:off x="1634248" y="42603"/>
            <a:ext cx="8125376" cy="14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BA91A67-58A4-4912-AB87-103B969F02FD}" type="slidenum">
              <a:rPr lang="en-US" sz="1400" b="1" smtClean="0">
                <a:solidFill>
                  <a:schemeClr val="tx1"/>
                </a:solidFill>
                <a:latin typeface=".VnArial" panose="020B7200000000000000" pitchFamily="34" charset="0"/>
              </a:rPr>
              <a:t>1</a:t>
            </a:fld>
            <a:r>
              <a:rPr lang="en-US" sz="1400" b="1" dirty="0">
                <a:solidFill>
                  <a:schemeClr val="tx1"/>
                </a:solidFill>
                <a:latin typeface=".VnArial" panose="020B7200000000000000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0" y="6540818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-1" y="0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-1" y="910244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3675" y="4740749"/>
            <a:ext cx="4803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Dẫn động các khớp, giúp robot di chuyển và thực hiên các động tác cơ bản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0763" y="2178445"/>
            <a:ext cx="4447257" cy="189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60763" y="2313970"/>
            <a:ext cx="5087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Nguồn cấp: 4.8V ~ 6V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quay: 0.11s/60</a:t>
            </a:r>
            <a:r>
              <a:rPr lang="en-US" dirty="0"/>
              <a:t>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(5V)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quay:180</a:t>
            </a:r>
            <a:r>
              <a:rPr lang="en-US" dirty="0"/>
              <a:t>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1.8kg/cm(4.8V ),2.2kg/cm(6V)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13.4g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0185" y="4068296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794" y="1301424"/>
            <a:ext cx="771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cơ Servo MG90S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Động Cơ Servo MG90S Điện Tử 360(E360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3" y="1806018"/>
            <a:ext cx="4970804" cy="24847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12216" y="4270776"/>
            <a:ext cx="471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Servo MG90S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>
            <a:off x="9448799" y="656536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10/15</a:t>
            </a:r>
          </a:p>
        </p:txBody>
      </p:sp>
    </p:spTree>
    <p:extLst>
      <p:ext uri="{BB962C8B-B14F-4D97-AF65-F5344CB8AC3E}">
        <p14:creationId xmlns:p14="http://schemas.microsoft.com/office/powerpoint/2010/main" val="32643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71589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Lưu đồ thuật toán trên smartphone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-61583" y="708300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3;p35"/>
          <p:cNvSpPr/>
          <p:nvPr/>
        </p:nvSpPr>
        <p:spPr>
          <a:xfrm>
            <a:off x="5621014" y="914585"/>
            <a:ext cx="1148400" cy="2757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Bắt đầu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242;p35"/>
          <p:cNvSpPr txBox="1"/>
          <p:nvPr/>
        </p:nvSpPr>
        <p:spPr>
          <a:xfrm>
            <a:off x="2006191" y="5059491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252;p35"/>
          <p:cNvSpPr txBox="1"/>
          <p:nvPr/>
        </p:nvSpPr>
        <p:spPr>
          <a:xfrm>
            <a:off x="7139837" y="2879418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Google Shape;253;p35"/>
          <p:cNvSpPr txBox="1"/>
          <p:nvPr/>
        </p:nvSpPr>
        <p:spPr>
          <a:xfrm>
            <a:off x="7139837" y="2116477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254;p35"/>
          <p:cNvSpPr txBox="1"/>
          <p:nvPr/>
        </p:nvSpPr>
        <p:spPr>
          <a:xfrm>
            <a:off x="2602125" y="4582645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225;p35"/>
          <p:cNvSpPr/>
          <p:nvPr/>
        </p:nvSpPr>
        <p:spPr>
          <a:xfrm>
            <a:off x="5336764" y="1390986"/>
            <a:ext cx="1716900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Khởi tạo giao diện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226;p35"/>
          <p:cNvSpPr/>
          <p:nvPr/>
        </p:nvSpPr>
        <p:spPr>
          <a:xfrm>
            <a:off x="7811851" y="2850715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điện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228;p35"/>
          <p:cNvSpPr/>
          <p:nvPr/>
        </p:nvSpPr>
        <p:spPr>
          <a:xfrm>
            <a:off x="5270764" y="2020400"/>
            <a:ext cx="1848900" cy="667800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Bật bluetooth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229;p35"/>
          <p:cNvSpPr/>
          <p:nvPr/>
        </p:nvSpPr>
        <p:spPr>
          <a:xfrm>
            <a:off x="5270764" y="2833627"/>
            <a:ext cx="1848900" cy="585000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TK HC05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31;p35"/>
          <p:cNvSpPr/>
          <p:nvPr/>
        </p:nvSpPr>
        <p:spPr>
          <a:xfrm>
            <a:off x="5376424" y="3527745"/>
            <a:ext cx="1590780" cy="54646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 sang giao diện điều khiển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" name="Google Shape;234;p35"/>
          <p:cNvCxnSpPr>
            <a:stCxn id="23" idx="4"/>
            <a:endCxn id="12" idx="0"/>
          </p:cNvCxnSpPr>
          <p:nvPr/>
        </p:nvCxnSpPr>
        <p:spPr>
          <a:xfrm>
            <a:off x="6195214" y="1190285"/>
            <a:ext cx="0" cy="200701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236;p35"/>
          <p:cNvCxnSpPr/>
          <p:nvPr/>
        </p:nvCxnSpPr>
        <p:spPr>
          <a:xfrm>
            <a:off x="8328948" y="5183643"/>
            <a:ext cx="0" cy="18841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oogle Shape;237;p35"/>
          <p:cNvCxnSpPr>
            <a:stCxn id="18" idx="2"/>
            <a:endCxn id="19" idx="0"/>
          </p:cNvCxnSpPr>
          <p:nvPr/>
        </p:nvCxnSpPr>
        <p:spPr>
          <a:xfrm>
            <a:off x="6195214" y="2688200"/>
            <a:ext cx="0" cy="145427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" name="Google Shape;244;p35"/>
          <p:cNvSpPr txBox="1"/>
          <p:nvPr/>
        </p:nvSpPr>
        <p:spPr>
          <a:xfrm>
            <a:off x="8503731" y="5087324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245;p35"/>
          <p:cNvSpPr txBox="1"/>
          <p:nvPr/>
        </p:nvSpPr>
        <p:spPr>
          <a:xfrm>
            <a:off x="6346851" y="3299568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" name="Google Shape;246;p35"/>
          <p:cNvCxnSpPr>
            <a:stCxn id="13" idx="0"/>
            <a:endCxn id="19" idx="0"/>
          </p:cNvCxnSpPr>
          <p:nvPr/>
        </p:nvCxnSpPr>
        <p:spPr>
          <a:xfrm rot="16200000" flipV="1">
            <a:off x="7304090" y="1724751"/>
            <a:ext cx="17088" cy="2234840"/>
          </a:xfrm>
          <a:prstGeom prst="bentConnector3">
            <a:avLst>
              <a:gd name="adj1" fmla="val 991854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Google Shape;249;p35"/>
          <p:cNvCxnSpPr/>
          <p:nvPr/>
        </p:nvCxnSpPr>
        <p:spPr>
          <a:xfrm>
            <a:off x="7107177" y="3126127"/>
            <a:ext cx="698322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Google Shape;246;p35"/>
          <p:cNvCxnSpPr>
            <a:stCxn id="18" idx="3"/>
          </p:cNvCxnSpPr>
          <p:nvPr/>
        </p:nvCxnSpPr>
        <p:spPr>
          <a:xfrm flipH="1" flipV="1">
            <a:off x="6202225" y="1931350"/>
            <a:ext cx="917439" cy="422950"/>
          </a:xfrm>
          <a:prstGeom prst="bentConnector3">
            <a:avLst>
              <a:gd name="adj1" fmla="val -24917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Google Shape;250;p35"/>
          <p:cNvCxnSpPr/>
          <p:nvPr/>
        </p:nvCxnSpPr>
        <p:spPr>
          <a:xfrm rot="5400000">
            <a:off x="3773517" y="2039081"/>
            <a:ext cx="355553" cy="444104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844920" y="4410773"/>
            <a:ext cx="10594413" cy="786563"/>
            <a:chOff x="782799" y="4455122"/>
            <a:chExt cx="11056050" cy="775500"/>
          </a:xfrm>
        </p:grpSpPr>
        <p:sp>
          <p:nvSpPr>
            <p:cNvPr id="20" name="Google Shape;230;p35"/>
            <p:cNvSpPr/>
            <p:nvPr/>
          </p:nvSpPr>
          <p:spPr>
            <a:xfrm>
              <a:off x="7588541" y="4460674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Xoay trái</a:t>
              </a:r>
            </a:p>
          </p:txBody>
        </p:sp>
        <p:sp>
          <p:nvSpPr>
            <p:cNvPr id="16" name="Google Shape;227;p35"/>
            <p:cNvSpPr/>
            <p:nvPr/>
          </p:nvSpPr>
          <p:spPr>
            <a:xfrm>
              <a:off x="5369790" y="4495638"/>
              <a:ext cx="1848900" cy="697903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Xoay phải </a:t>
              </a:r>
            </a:p>
          </p:txBody>
        </p:sp>
        <p:cxnSp>
          <p:nvCxnSpPr>
            <p:cNvPr id="37" name="Google Shape;247;p35"/>
            <p:cNvCxnSpPr>
              <a:stCxn id="16" idx="3"/>
              <a:endCxn id="20" idx="1"/>
            </p:cNvCxnSpPr>
            <p:nvPr/>
          </p:nvCxnSpPr>
          <p:spPr>
            <a:xfrm flipV="1">
              <a:off x="7218691" y="4841674"/>
              <a:ext cx="369850" cy="291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03" name="Google Shape;230;p35"/>
            <p:cNvSpPr/>
            <p:nvPr/>
          </p:nvSpPr>
          <p:spPr>
            <a:xfrm>
              <a:off x="2998641" y="4455122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Lùi</a:t>
              </a:r>
            </a:p>
          </p:txBody>
        </p:sp>
        <p:sp>
          <p:nvSpPr>
            <p:cNvPr id="104" name="Google Shape;227;p35"/>
            <p:cNvSpPr/>
            <p:nvPr/>
          </p:nvSpPr>
          <p:spPr>
            <a:xfrm>
              <a:off x="782799" y="4473841"/>
              <a:ext cx="1848900" cy="7197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Tiến</a:t>
              </a:r>
              <a:endParaRPr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5" name="Google Shape;247;p35"/>
            <p:cNvCxnSpPr>
              <a:stCxn id="104" idx="3"/>
              <a:endCxn id="103" idx="1"/>
            </p:cNvCxnSpPr>
            <p:nvPr/>
          </p:nvCxnSpPr>
          <p:spPr>
            <a:xfrm>
              <a:off x="2631699" y="4833691"/>
              <a:ext cx="366942" cy="243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08" name="Google Shape;230;p35"/>
            <p:cNvSpPr/>
            <p:nvPr/>
          </p:nvSpPr>
          <p:spPr>
            <a:xfrm>
              <a:off x="9837549" y="4468622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Động tác khác</a:t>
              </a:r>
              <a:endParaRPr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1" name="Google Shape;247;p35"/>
            <p:cNvCxnSpPr/>
            <p:nvPr/>
          </p:nvCxnSpPr>
          <p:spPr>
            <a:xfrm>
              <a:off x="5007039" y="4833690"/>
              <a:ext cx="366942" cy="243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6" name="Google Shape;247;p35"/>
            <p:cNvCxnSpPr/>
            <p:nvPr/>
          </p:nvCxnSpPr>
          <p:spPr>
            <a:xfrm flipV="1">
              <a:off x="9498224" y="4841674"/>
              <a:ext cx="369850" cy="291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cxnSp>
        <p:nvCxnSpPr>
          <p:cNvPr id="128" name="Google Shape;246;p35"/>
          <p:cNvCxnSpPr>
            <a:stCxn id="108" idx="3"/>
          </p:cNvCxnSpPr>
          <p:nvPr/>
        </p:nvCxnSpPr>
        <p:spPr>
          <a:xfrm flipH="1">
            <a:off x="1633178" y="4810901"/>
            <a:ext cx="9806155" cy="1192167"/>
          </a:xfrm>
          <a:prstGeom prst="bentConnector3">
            <a:avLst>
              <a:gd name="adj1" fmla="val -2331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Google Shape;254;p35"/>
          <p:cNvSpPr txBox="1"/>
          <p:nvPr/>
        </p:nvSpPr>
        <p:spPr>
          <a:xfrm>
            <a:off x="4876800" y="4549798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254;p35"/>
          <p:cNvSpPr txBox="1"/>
          <p:nvPr/>
        </p:nvSpPr>
        <p:spPr>
          <a:xfrm>
            <a:off x="6987437" y="4534659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254;p35"/>
          <p:cNvSpPr txBox="1"/>
          <p:nvPr/>
        </p:nvSpPr>
        <p:spPr>
          <a:xfrm>
            <a:off x="9319807" y="4518420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254;p35"/>
          <p:cNvSpPr txBox="1"/>
          <p:nvPr/>
        </p:nvSpPr>
        <p:spPr>
          <a:xfrm>
            <a:off x="11452572" y="4557895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232;p35"/>
          <p:cNvSpPr/>
          <p:nvPr/>
        </p:nvSpPr>
        <p:spPr>
          <a:xfrm>
            <a:off x="-1078269" y="8686560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226;p35"/>
          <p:cNvSpPr/>
          <p:nvPr/>
        </p:nvSpPr>
        <p:spPr>
          <a:xfrm>
            <a:off x="1112568" y="5325040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Truyền ký tự 0 or 10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232;p35"/>
          <p:cNvSpPr/>
          <p:nvPr/>
        </p:nvSpPr>
        <p:spPr>
          <a:xfrm>
            <a:off x="1082378" y="8689647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226;p35"/>
          <p:cNvSpPr/>
          <p:nvPr/>
        </p:nvSpPr>
        <p:spPr>
          <a:xfrm>
            <a:off x="3310677" y="5325037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Truyền ký tự 1 or 11</a:t>
            </a:r>
          </a:p>
        </p:txBody>
      </p:sp>
      <p:sp>
        <p:nvSpPr>
          <p:cNvPr id="140" name="Google Shape;232;p35"/>
          <p:cNvSpPr/>
          <p:nvPr/>
        </p:nvSpPr>
        <p:spPr>
          <a:xfrm>
            <a:off x="3301303" y="8735554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226;p35"/>
          <p:cNvSpPr/>
          <p:nvPr/>
        </p:nvSpPr>
        <p:spPr>
          <a:xfrm>
            <a:off x="5492140" y="5374034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Truyền ký tự 2 or 12</a:t>
            </a:r>
          </a:p>
        </p:txBody>
      </p:sp>
      <p:sp>
        <p:nvSpPr>
          <p:cNvPr id="142" name="Google Shape;232;p35"/>
          <p:cNvSpPr/>
          <p:nvPr/>
        </p:nvSpPr>
        <p:spPr>
          <a:xfrm>
            <a:off x="7604925" y="8767368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226;p35"/>
          <p:cNvSpPr/>
          <p:nvPr/>
        </p:nvSpPr>
        <p:spPr>
          <a:xfrm>
            <a:off x="9826756" y="5381412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Truyền ký tự #</a:t>
            </a:r>
          </a:p>
        </p:txBody>
      </p:sp>
      <p:sp>
        <p:nvSpPr>
          <p:cNvPr id="144" name="Google Shape;232;p35"/>
          <p:cNvSpPr/>
          <p:nvPr/>
        </p:nvSpPr>
        <p:spPr>
          <a:xfrm>
            <a:off x="5621014" y="8721291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226;p35"/>
          <p:cNvSpPr/>
          <p:nvPr/>
        </p:nvSpPr>
        <p:spPr>
          <a:xfrm>
            <a:off x="7713689" y="5366895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Truyền ký tự 3 or 13</a:t>
            </a:r>
          </a:p>
        </p:txBody>
      </p:sp>
      <p:cxnSp>
        <p:nvCxnSpPr>
          <p:cNvPr id="146" name="Google Shape;236;p35"/>
          <p:cNvCxnSpPr/>
          <p:nvPr/>
        </p:nvCxnSpPr>
        <p:spPr>
          <a:xfrm>
            <a:off x="10480464" y="5203330"/>
            <a:ext cx="0" cy="18841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Google Shape;236;p35"/>
          <p:cNvCxnSpPr>
            <a:stCxn id="19" idx="2"/>
          </p:cNvCxnSpPr>
          <p:nvPr/>
        </p:nvCxnSpPr>
        <p:spPr>
          <a:xfrm>
            <a:off x="6195214" y="3418627"/>
            <a:ext cx="0" cy="109118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Google Shape;236;p35"/>
          <p:cNvCxnSpPr>
            <a:stCxn id="103" idx="2"/>
            <a:endCxn id="139" idx="0"/>
          </p:cNvCxnSpPr>
          <p:nvPr/>
        </p:nvCxnSpPr>
        <p:spPr>
          <a:xfrm>
            <a:off x="3927110" y="5183643"/>
            <a:ext cx="1770" cy="14139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Google Shape;236;p35"/>
          <p:cNvCxnSpPr>
            <a:endCxn id="137" idx="0"/>
          </p:cNvCxnSpPr>
          <p:nvPr/>
        </p:nvCxnSpPr>
        <p:spPr>
          <a:xfrm>
            <a:off x="1730770" y="5159726"/>
            <a:ext cx="1" cy="16531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7" name="Google Shape;250;p35"/>
          <p:cNvCxnSpPr/>
          <p:nvPr/>
        </p:nvCxnSpPr>
        <p:spPr>
          <a:xfrm rot="5400000" flipH="1" flipV="1">
            <a:off x="336139" y="4602750"/>
            <a:ext cx="1734987" cy="1048699"/>
          </a:xfrm>
          <a:prstGeom prst="bentConnector3">
            <a:avLst>
              <a:gd name="adj1" fmla="val 99748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" name="Google Shape;242;p35"/>
          <p:cNvSpPr txBox="1"/>
          <p:nvPr/>
        </p:nvSpPr>
        <p:spPr>
          <a:xfrm>
            <a:off x="4113911" y="5069036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42;p35"/>
          <p:cNvSpPr txBox="1"/>
          <p:nvPr/>
        </p:nvSpPr>
        <p:spPr>
          <a:xfrm>
            <a:off x="10714428" y="5090580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45;p35"/>
          <p:cNvSpPr txBox="1"/>
          <p:nvPr/>
        </p:nvSpPr>
        <p:spPr>
          <a:xfrm>
            <a:off x="6312708" y="2616676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36;p35"/>
          <p:cNvCxnSpPr>
            <a:stCxn id="16" idx="2"/>
          </p:cNvCxnSpPr>
          <p:nvPr/>
        </p:nvCxnSpPr>
        <p:spPr>
          <a:xfrm>
            <a:off x="6126236" y="5159726"/>
            <a:ext cx="3445" cy="204498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" name="Google Shape;244;p35"/>
          <p:cNvSpPr txBox="1"/>
          <p:nvPr/>
        </p:nvSpPr>
        <p:spPr>
          <a:xfrm>
            <a:off x="6270651" y="5106101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1" name="Google Shape;236;p35"/>
          <p:cNvCxnSpPr/>
          <p:nvPr/>
        </p:nvCxnSpPr>
        <p:spPr>
          <a:xfrm>
            <a:off x="6202225" y="1831986"/>
            <a:ext cx="0" cy="18841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11/15</a:t>
            </a:r>
          </a:p>
        </p:txBody>
      </p:sp>
      <p:cxnSp>
        <p:nvCxnSpPr>
          <p:cNvPr id="10" name="Straight Connector 9"/>
          <p:cNvCxnSpPr>
            <a:stCxn id="139" idx="2"/>
          </p:cNvCxnSpPr>
          <p:nvPr/>
        </p:nvCxnSpPr>
        <p:spPr>
          <a:xfrm flipH="1">
            <a:off x="3920614" y="5766037"/>
            <a:ext cx="8266" cy="2285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41" idx="2"/>
          </p:cNvCxnSpPr>
          <p:nvPr/>
        </p:nvCxnSpPr>
        <p:spPr>
          <a:xfrm>
            <a:off x="6110343" y="5815034"/>
            <a:ext cx="0" cy="2017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45" idx="2"/>
          </p:cNvCxnSpPr>
          <p:nvPr/>
        </p:nvCxnSpPr>
        <p:spPr>
          <a:xfrm>
            <a:off x="8331892" y="5807895"/>
            <a:ext cx="0" cy="1866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79283" y="5987612"/>
            <a:ext cx="989993" cy="69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37" idx="2"/>
          </p:cNvCxnSpPr>
          <p:nvPr/>
        </p:nvCxnSpPr>
        <p:spPr>
          <a:xfrm flipH="1">
            <a:off x="1727982" y="5766040"/>
            <a:ext cx="2789" cy="2215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Google Shape;233;p35"/>
          <p:cNvSpPr/>
          <p:nvPr/>
        </p:nvSpPr>
        <p:spPr>
          <a:xfrm>
            <a:off x="5552035" y="6169765"/>
            <a:ext cx="1148400" cy="2757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" name="Google Shape;234;p35"/>
          <p:cNvCxnSpPr/>
          <p:nvPr/>
        </p:nvCxnSpPr>
        <p:spPr>
          <a:xfrm>
            <a:off x="6116592" y="6016760"/>
            <a:ext cx="0" cy="200701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3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/>
      <p:bldP spid="42" grpId="0"/>
      <p:bldP spid="43" grpId="0"/>
      <p:bldP spid="44" grpId="0"/>
      <p:bldP spid="12" grpId="0" animBg="1"/>
      <p:bldP spid="13" grpId="0" animBg="1"/>
      <p:bldP spid="18" grpId="0" animBg="1"/>
      <p:bldP spid="19" grpId="0" animBg="1"/>
      <p:bldP spid="21" grpId="0" animBg="1"/>
      <p:bldP spid="34" grpId="0"/>
      <p:bldP spid="35" grpId="0"/>
      <p:bldP spid="131" grpId="0"/>
      <p:bldP spid="132" grpId="0"/>
      <p:bldP spid="133" grpId="0"/>
      <p:bldP spid="134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205" grpId="0"/>
      <p:bldP spid="206" grpId="0"/>
      <p:bldP spid="208" grpId="0"/>
      <p:bldP spid="210" grpId="0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2"/>
          <p:cNvSpPr/>
          <p:nvPr/>
        </p:nvSpPr>
        <p:spPr>
          <a:xfrm>
            <a:off x="0" y="-3998"/>
            <a:ext cx="12192000" cy="71589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Lưu đồ thuật toán trên vi điều khiển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-61583" y="708300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3;p35"/>
          <p:cNvSpPr/>
          <p:nvPr/>
        </p:nvSpPr>
        <p:spPr>
          <a:xfrm>
            <a:off x="5621014" y="1097465"/>
            <a:ext cx="1148400" cy="2757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Bắt đầu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242;p35"/>
          <p:cNvSpPr txBox="1"/>
          <p:nvPr/>
        </p:nvSpPr>
        <p:spPr>
          <a:xfrm>
            <a:off x="1976001" y="4345594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Google Shape;253;p35"/>
          <p:cNvSpPr txBox="1"/>
          <p:nvPr/>
        </p:nvSpPr>
        <p:spPr>
          <a:xfrm>
            <a:off x="7139837" y="2299357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254;p35"/>
          <p:cNvSpPr txBox="1"/>
          <p:nvPr/>
        </p:nvSpPr>
        <p:spPr>
          <a:xfrm>
            <a:off x="2642090" y="3605781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225;p35"/>
          <p:cNvSpPr/>
          <p:nvPr/>
        </p:nvSpPr>
        <p:spPr>
          <a:xfrm>
            <a:off x="5336764" y="1573866"/>
            <a:ext cx="1716900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Khởi tạo UART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228;p35"/>
          <p:cNvSpPr/>
          <p:nvPr/>
        </p:nvSpPr>
        <p:spPr>
          <a:xfrm>
            <a:off x="5270764" y="2203280"/>
            <a:ext cx="1848900" cy="667800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 dữ liệu từ HC05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" name="Google Shape;234;p35"/>
          <p:cNvCxnSpPr>
            <a:stCxn id="23" idx="4"/>
            <a:endCxn id="12" idx="0"/>
          </p:cNvCxnSpPr>
          <p:nvPr/>
        </p:nvCxnSpPr>
        <p:spPr>
          <a:xfrm>
            <a:off x="6195214" y="1373165"/>
            <a:ext cx="0" cy="200701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236;p35"/>
          <p:cNvCxnSpPr>
            <a:stCxn id="16" idx="2"/>
            <a:endCxn id="141" idx="0"/>
          </p:cNvCxnSpPr>
          <p:nvPr/>
        </p:nvCxnSpPr>
        <p:spPr>
          <a:xfrm flipH="1">
            <a:off x="6149825" y="4215709"/>
            <a:ext cx="6098" cy="444428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Google Shape;244;p35"/>
          <p:cNvSpPr txBox="1"/>
          <p:nvPr/>
        </p:nvSpPr>
        <p:spPr>
          <a:xfrm>
            <a:off x="8473541" y="4373427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" name="Google Shape;246;p35"/>
          <p:cNvCxnSpPr>
            <a:stCxn id="18" idx="3"/>
          </p:cNvCxnSpPr>
          <p:nvPr/>
        </p:nvCxnSpPr>
        <p:spPr>
          <a:xfrm flipH="1" flipV="1">
            <a:off x="6208453" y="2100580"/>
            <a:ext cx="911211" cy="436600"/>
          </a:xfrm>
          <a:prstGeom prst="bentConnector3">
            <a:avLst>
              <a:gd name="adj1" fmla="val -25087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Google Shape;250;p35"/>
          <p:cNvCxnSpPr>
            <a:cxnSpLocks/>
          </p:cNvCxnSpPr>
          <p:nvPr/>
        </p:nvCxnSpPr>
        <p:spPr>
          <a:xfrm rot="5400000">
            <a:off x="3670505" y="978789"/>
            <a:ext cx="614662" cy="4434756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874607" y="3466756"/>
            <a:ext cx="10594413" cy="786563"/>
            <a:chOff x="782799" y="4455122"/>
            <a:chExt cx="11056050" cy="775500"/>
          </a:xfrm>
        </p:grpSpPr>
        <p:sp>
          <p:nvSpPr>
            <p:cNvPr id="20" name="Google Shape;230;p35"/>
            <p:cNvSpPr/>
            <p:nvPr/>
          </p:nvSpPr>
          <p:spPr>
            <a:xfrm>
              <a:off x="7588541" y="4460674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Nhận kí tự 3 or 3</a:t>
              </a:r>
            </a:p>
          </p:txBody>
        </p:sp>
        <p:sp>
          <p:nvSpPr>
            <p:cNvPr id="16" name="Google Shape;227;p35"/>
            <p:cNvSpPr/>
            <p:nvPr/>
          </p:nvSpPr>
          <p:spPr>
            <a:xfrm>
              <a:off x="5369790" y="4495638"/>
              <a:ext cx="1848900" cy="697903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Nhận kí tự  2 or 12</a:t>
              </a:r>
            </a:p>
          </p:txBody>
        </p:sp>
        <p:cxnSp>
          <p:nvCxnSpPr>
            <p:cNvPr id="37" name="Google Shape;247;p35"/>
            <p:cNvCxnSpPr>
              <a:stCxn id="16" idx="3"/>
              <a:endCxn id="20" idx="1"/>
            </p:cNvCxnSpPr>
            <p:nvPr/>
          </p:nvCxnSpPr>
          <p:spPr>
            <a:xfrm flipV="1">
              <a:off x="7218691" y="4841674"/>
              <a:ext cx="369850" cy="291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03" name="Google Shape;230;p35"/>
            <p:cNvSpPr/>
            <p:nvPr/>
          </p:nvSpPr>
          <p:spPr>
            <a:xfrm>
              <a:off x="2998641" y="4455122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Nhận kí tự 1 or 11</a:t>
              </a:r>
            </a:p>
          </p:txBody>
        </p:sp>
        <p:sp>
          <p:nvSpPr>
            <p:cNvPr id="104" name="Google Shape;227;p35"/>
            <p:cNvSpPr/>
            <p:nvPr/>
          </p:nvSpPr>
          <p:spPr>
            <a:xfrm>
              <a:off x="782799" y="4473841"/>
              <a:ext cx="1848900" cy="7197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Nhận kí tự 0 or 10</a:t>
              </a:r>
              <a:endParaRPr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5" name="Google Shape;247;p35"/>
            <p:cNvCxnSpPr>
              <a:stCxn id="104" idx="3"/>
              <a:endCxn id="103" idx="1"/>
            </p:cNvCxnSpPr>
            <p:nvPr/>
          </p:nvCxnSpPr>
          <p:spPr>
            <a:xfrm>
              <a:off x="2631699" y="4833691"/>
              <a:ext cx="366942" cy="243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08" name="Google Shape;230;p35"/>
            <p:cNvSpPr/>
            <p:nvPr/>
          </p:nvSpPr>
          <p:spPr>
            <a:xfrm>
              <a:off x="9837549" y="4468622"/>
              <a:ext cx="2001300" cy="7620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sz="10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Nhận kí tự #</a:t>
              </a:r>
            </a:p>
          </p:txBody>
        </p:sp>
        <p:cxnSp>
          <p:nvCxnSpPr>
            <p:cNvPr id="121" name="Google Shape;247;p35"/>
            <p:cNvCxnSpPr/>
            <p:nvPr/>
          </p:nvCxnSpPr>
          <p:spPr>
            <a:xfrm>
              <a:off x="5007039" y="4833690"/>
              <a:ext cx="366942" cy="243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6" name="Google Shape;247;p35"/>
            <p:cNvCxnSpPr/>
            <p:nvPr/>
          </p:nvCxnSpPr>
          <p:spPr>
            <a:xfrm flipV="1">
              <a:off x="9498224" y="4841674"/>
              <a:ext cx="369850" cy="291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cxnSp>
        <p:nvCxnSpPr>
          <p:cNvPr id="128" name="Google Shape;246;p35"/>
          <p:cNvCxnSpPr>
            <a:cxnSpLocks/>
          </p:cNvCxnSpPr>
          <p:nvPr/>
        </p:nvCxnSpPr>
        <p:spPr>
          <a:xfrm flipH="1">
            <a:off x="10447676" y="3866884"/>
            <a:ext cx="959198" cy="1463047"/>
          </a:xfrm>
          <a:prstGeom prst="bentConnector4">
            <a:avLst>
              <a:gd name="adj1" fmla="val -23832"/>
              <a:gd name="adj2" fmla="val 98838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Google Shape;254;p35"/>
          <p:cNvSpPr txBox="1"/>
          <p:nvPr/>
        </p:nvSpPr>
        <p:spPr>
          <a:xfrm>
            <a:off x="4906487" y="3605781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254;p35"/>
          <p:cNvSpPr txBox="1"/>
          <p:nvPr/>
        </p:nvSpPr>
        <p:spPr>
          <a:xfrm>
            <a:off x="7017124" y="3590642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254;p35"/>
          <p:cNvSpPr txBox="1"/>
          <p:nvPr/>
        </p:nvSpPr>
        <p:spPr>
          <a:xfrm>
            <a:off x="9349494" y="3574403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254;p35"/>
          <p:cNvSpPr txBox="1"/>
          <p:nvPr/>
        </p:nvSpPr>
        <p:spPr>
          <a:xfrm>
            <a:off x="11482259" y="3613878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232;p35"/>
          <p:cNvSpPr/>
          <p:nvPr/>
        </p:nvSpPr>
        <p:spPr>
          <a:xfrm>
            <a:off x="-1078269" y="8686560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226;p35"/>
          <p:cNvSpPr/>
          <p:nvPr/>
        </p:nvSpPr>
        <p:spPr>
          <a:xfrm>
            <a:off x="1142254" y="4601596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Thao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Tiến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232;p35"/>
          <p:cNvSpPr/>
          <p:nvPr/>
        </p:nvSpPr>
        <p:spPr>
          <a:xfrm>
            <a:off x="1082378" y="8689647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226;p35"/>
          <p:cNvSpPr/>
          <p:nvPr/>
        </p:nvSpPr>
        <p:spPr>
          <a:xfrm>
            <a:off x="3338824" y="4614230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Thao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Lùi</a:t>
            </a:r>
            <a:endParaRPr lang="en-US"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232;p35"/>
          <p:cNvSpPr/>
          <p:nvPr/>
        </p:nvSpPr>
        <p:spPr>
          <a:xfrm>
            <a:off x="3301303" y="8735554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226;p35"/>
          <p:cNvSpPr/>
          <p:nvPr/>
        </p:nvSpPr>
        <p:spPr>
          <a:xfrm>
            <a:off x="5531622" y="4660137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Thao tác xoay phải</a:t>
            </a:r>
          </a:p>
        </p:txBody>
      </p:sp>
      <p:sp>
        <p:nvSpPr>
          <p:cNvPr id="142" name="Google Shape;232;p35"/>
          <p:cNvSpPr/>
          <p:nvPr/>
        </p:nvSpPr>
        <p:spPr>
          <a:xfrm>
            <a:off x="7604925" y="8767368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226;p35"/>
          <p:cNvSpPr/>
          <p:nvPr/>
        </p:nvSpPr>
        <p:spPr>
          <a:xfrm>
            <a:off x="9891619" y="4669104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Thao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</a:t>
            </a:r>
            <a:endParaRPr lang="en-US"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232;p35"/>
          <p:cNvSpPr/>
          <p:nvPr/>
        </p:nvSpPr>
        <p:spPr>
          <a:xfrm>
            <a:off x="5621014" y="8721291"/>
            <a:ext cx="1101600" cy="2754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226;p35"/>
          <p:cNvSpPr/>
          <p:nvPr/>
        </p:nvSpPr>
        <p:spPr>
          <a:xfrm>
            <a:off x="7745738" y="4653494"/>
            <a:ext cx="1236406" cy="44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Thao tác xoay trái</a:t>
            </a:r>
          </a:p>
        </p:txBody>
      </p:sp>
      <p:cxnSp>
        <p:nvCxnSpPr>
          <p:cNvPr id="146" name="Google Shape;236;p35"/>
          <p:cNvCxnSpPr>
            <a:stCxn id="108" idx="2"/>
            <a:endCxn id="143" idx="0"/>
          </p:cNvCxnSpPr>
          <p:nvPr/>
        </p:nvCxnSpPr>
        <p:spPr>
          <a:xfrm flipH="1">
            <a:off x="10509822" y="4253319"/>
            <a:ext cx="330" cy="415785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Google Shape;236;p35"/>
          <p:cNvCxnSpPr>
            <a:stCxn id="103" idx="2"/>
            <a:endCxn id="139" idx="0"/>
          </p:cNvCxnSpPr>
          <p:nvPr/>
        </p:nvCxnSpPr>
        <p:spPr>
          <a:xfrm>
            <a:off x="3956797" y="4239626"/>
            <a:ext cx="230" cy="37460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Google Shape;236;p35"/>
          <p:cNvCxnSpPr>
            <a:stCxn id="104" idx="2"/>
            <a:endCxn id="137" idx="0"/>
          </p:cNvCxnSpPr>
          <p:nvPr/>
        </p:nvCxnSpPr>
        <p:spPr>
          <a:xfrm flipH="1">
            <a:off x="1760457" y="4215709"/>
            <a:ext cx="1" cy="385887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7" name="Google Shape;250;p35"/>
          <p:cNvCxnSpPr/>
          <p:nvPr/>
        </p:nvCxnSpPr>
        <p:spPr>
          <a:xfrm rot="5400000" flipH="1" flipV="1">
            <a:off x="99518" y="3685504"/>
            <a:ext cx="2116007" cy="1137334"/>
          </a:xfrm>
          <a:prstGeom prst="bentConnector3">
            <a:avLst>
              <a:gd name="adj1" fmla="val 99675"/>
            </a:avLst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" name="Google Shape;242;p35"/>
          <p:cNvSpPr txBox="1"/>
          <p:nvPr/>
        </p:nvSpPr>
        <p:spPr>
          <a:xfrm>
            <a:off x="4083721" y="4355139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42;p35"/>
          <p:cNvSpPr txBox="1"/>
          <p:nvPr/>
        </p:nvSpPr>
        <p:spPr>
          <a:xfrm>
            <a:off x="10684238" y="4376683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45;p35"/>
          <p:cNvSpPr txBox="1"/>
          <p:nvPr/>
        </p:nvSpPr>
        <p:spPr>
          <a:xfrm>
            <a:off x="6504878" y="2843102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44;p35"/>
          <p:cNvSpPr txBox="1"/>
          <p:nvPr/>
        </p:nvSpPr>
        <p:spPr>
          <a:xfrm>
            <a:off x="6240461" y="4392204"/>
            <a:ext cx="15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1" name="Google Shape;236;p35"/>
          <p:cNvCxnSpPr/>
          <p:nvPr/>
        </p:nvCxnSpPr>
        <p:spPr>
          <a:xfrm>
            <a:off x="6194605" y="2014866"/>
            <a:ext cx="0" cy="188414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Google Shape;236;p35"/>
          <p:cNvCxnSpPr>
            <a:stCxn id="20" idx="2"/>
            <a:endCxn id="145" idx="0"/>
          </p:cNvCxnSpPr>
          <p:nvPr/>
        </p:nvCxnSpPr>
        <p:spPr>
          <a:xfrm>
            <a:off x="8355049" y="4245257"/>
            <a:ext cx="8892" cy="408237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12/15</a:t>
            </a:r>
          </a:p>
        </p:txBody>
      </p:sp>
      <p:cxnSp>
        <p:nvCxnSpPr>
          <p:cNvPr id="8" name="Straight Connector 7"/>
          <p:cNvCxnSpPr>
            <a:stCxn id="139" idx="2"/>
          </p:cNvCxnSpPr>
          <p:nvPr/>
        </p:nvCxnSpPr>
        <p:spPr>
          <a:xfrm flipH="1">
            <a:off x="3951735" y="5055230"/>
            <a:ext cx="5292" cy="268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145" idx="2"/>
          </p:cNvCxnSpPr>
          <p:nvPr/>
        </p:nvCxnSpPr>
        <p:spPr>
          <a:xfrm>
            <a:off x="8363941" y="5094494"/>
            <a:ext cx="0" cy="2176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cxnSpLocks/>
          </p:cNvCxnSpPr>
          <p:nvPr/>
        </p:nvCxnSpPr>
        <p:spPr>
          <a:xfrm flipV="1">
            <a:off x="569856" y="5110104"/>
            <a:ext cx="9886698" cy="204217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138330" y="5101137"/>
            <a:ext cx="65" cy="1932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7" idx="2"/>
          </p:cNvCxnSpPr>
          <p:nvPr/>
        </p:nvCxnSpPr>
        <p:spPr>
          <a:xfrm>
            <a:off x="1760457" y="5042596"/>
            <a:ext cx="0" cy="287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Google Shape;233;p35"/>
          <p:cNvSpPr/>
          <p:nvPr/>
        </p:nvSpPr>
        <p:spPr>
          <a:xfrm>
            <a:off x="5575625" y="5542137"/>
            <a:ext cx="1148400" cy="2757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thúc</a:t>
            </a:r>
            <a:endParaRPr sz="1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" name="Google Shape;234;p35"/>
          <p:cNvCxnSpPr/>
          <p:nvPr/>
        </p:nvCxnSpPr>
        <p:spPr>
          <a:xfrm>
            <a:off x="6138330" y="5329931"/>
            <a:ext cx="0" cy="200701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/>
      <p:bldP spid="43" grpId="0"/>
      <p:bldP spid="44" grpId="0"/>
      <p:bldP spid="12" grpId="0" animBg="1"/>
      <p:bldP spid="18" grpId="0" animBg="1"/>
      <p:bldP spid="34" grpId="0"/>
      <p:bldP spid="131" grpId="0"/>
      <p:bldP spid="132" grpId="0"/>
      <p:bldP spid="133" grpId="0"/>
      <p:bldP spid="134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205" grpId="0"/>
      <p:bldP spid="206" grpId="0"/>
      <p:bldP spid="208" grpId="0"/>
      <p:bldP spid="210" grpId="0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2"/>
          <p:cNvSpPr/>
          <p:nvPr/>
        </p:nvSpPr>
        <p:spPr>
          <a:xfrm>
            <a:off x="0" y="-3998"/>
            <a:ext cx="12192000" cy="71589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Sản phẩm hoàn thành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-61583" y="708300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Picture 5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6" t="19444" r="10183" b="13294"/>
          <a:stretch/>
        </p:blipFill>
        <p:spPr bwMode="auto">
          <a:xfrm>
            <a:off x="997874" y="1755606"/>
            <a:ext cx="3504457" cy="3038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822050" y="4793680"/>
            <a:ext cx="5233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điều khiển trên smartphone</a:t>
            </a:r>
          </a:p>
        </p:txBody>
      </p:sp>
      <p:sp>
        <p:nvSpPr>
          <p:cNvPr id="62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13/15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6097" y="4853528"/>
            <a:ext cx="19280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sáu chân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06" y="1755606"/>
            <a:ext cx="5760720" cy="3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2"/>
          <p:cNvSpPr/>
          <p:nvPr/>
        </p:nvSpPr>
        <p:spPr>
          <a:xfrm>
            <a:off x="0" y="-3998"/>
            <a:ext cx="12192000" cy="71589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Mô hình sau khi hoàn thành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-61583" y="708300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14/15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640" y="750853"/>
            <a:ext cx="398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 thử mô hình</a:t>
            </a:r>
          </a:p>
        </p:txBody>
      </p:sp>
      <p:pic>
        <p:nvPicPr>
          <p:cNvPr id="5" name="video_demo_final_N8">
            <a:hlinkClick r:id="" action="ppaction://media"/>
            <a:extLst>
              <a:ext uri="{FF2B5EF4-FFF2-40B4-BE49-F238E27FC236}">
                <a16:creationId xmlns:a16="http://schemas.microsoft.com/office/drawing/2014/main" id="{B85F342F-B116-44D7-97B2-A8347F24E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981685"/>
            <a:ext cx="3666308" cy="54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4025" y="2957607"/>
            <a:ext cx="76439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LISTENING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15/15</a:t>
            </a:r>
          </a:p>
        </p:txBody>
      </p:sp>
    </p:spTree>
    <p:extLst>
      <p:ext uri="{BB962C8B-B14F-4D97-AF65-F5344CB8AC3E}">
        <p14:creationId xmlns:p14="http://schemas.microsoft.com/office/powerpoint/2010/main" val="42361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52C44-22CE-42FE-AE4E-CEC039A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A67707-0725-442A-9F40-C1FD5FC97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69157"/>
              </p:ext>
            </p:extLst>
          </p:nvPr>
        </p:nvGraphicFramePr>
        <p:xfrm>
          <a:off x="2401851" y="403530"/>
          <a:ext cx="7829270" cy="524827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583934">
                  <a:extLst>
                    <a:ext uri="{9D8B030D-6E8A-4147-A177-3AD203B41FA5}">
                      <a16:colId xmlns:a16="http://schemas.microsoft.com/office/drawing/2014/main" val="276841530"/>
                    </a:ext>
                  </a:extLst>
                </a:gridCol>
                <a:gridCol w="3752737">
                  <a:extLst>
                    <a:ext uri="{9D8B030D-6E8A-4147-A177-3AD203B41FA5}">
                      <a16:colId xmlns:a16="http://schemas.microsoft.com/office/drawing/2014/main" val="1827800523"/>
                    </a:ext>
                  </a:extLst>
                </a:gridCol>
                <a:gridCol w="1660634">
                  <a:extLst>
                    <a:ext uri="{9D8B030D-6E8A-4147-A177-3AD203B41FA5}">
                      <a16:colId xmlns:a16="http://schemas.microsoft.com/office/drawing/2014/main" val="3889870820"/>
                    </a:ext>
                  </a:extLst>
                </a:gridCol>
                <a:gridCol w="1831965">
                  <a:extLst>
                    <a:ext uri="{9D8B030D-6E8A-4147-A177-3AD203B41FA5}">
                      <a16:colId xmlns:a16="http://schemas.microsoft.com/office/drawing/2014/main" val="2252880541"/>
                    </a:ext>
                  </a:extLst>
                </a:gridCol>
              </a:tblGrid>
              <a:tr h="680952">
                <a:tc>
                  <a:txBody>
                    <a:bodyPr/>
                    <a:lstStyle/>
                    <a:p>
                      <a:pPr marL="228600" marR="0" indent="-20701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Tên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kiện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Giá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tiền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Số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lượng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0730204"/>
                  </a:ext>
                </a:extLst>
              </a:tr>
              <a:tr h="5713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Kit MSP430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380.000VND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9652435"/>
                  </a:ext>
                </a:extLst>
              </a:tr>
              <a:tr h="544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Servo MG90S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65.000VND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7838354"/>
                  </a:ext>
                </a:extLst>
              </a:tr>
              <a:tr h="625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Module PWM PCA9685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82.000VND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7604833"/>
                  </a:ext>
                </a:extLst>
              </a:tr>
              <a:tr h="538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Module Bluetooth HC-05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80.000VND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746279"/>
                  </a:ext>
                </a:extLst>
              </a:tr>
              <a:tr h="528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Mạch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giảm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áp</a:t>
                      </a:r>
                      <a:r>
                        <a:rPr lang="en-US" sz="1300" dirty="0">
                          <a:effectLst/>
                        </a:rPr>
                        <a:t> LM2596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22.000VND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501790"/>
                  </a:ext>
                </a:extLst>
              </a:tr>
              <a:tr h="517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 3D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450.000VND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580510"/>
                  </a:ext>
                </a:extLst>
              </a:tr>
              <a:tr h="5632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khác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200.000VND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1705908"/>
                  </a:ext>
                </a:extLst>
              </a:tr>
              <a:tr h="67821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tiền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tiền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2.016.000VND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6421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4C4D265-A1B6-4F06-9716-AEACB7C8EC6A}"/>
              </a:ext>
            </a:extLst>
          </p:cNvPr>
          <p:cNvSpPr txBox="1"/>
          <p:nvPr/>
        </p:nvSpPr>
        <p:spPr>
          <a:xfrm>
            <a:off x="3230880" y="5894687"/>
            <a:ext cx="573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SƠ ĐỒ TỔNG THỂ</a:t>
            </a:r>
          </a:p>
        </p:txBody>
      </p:sp>
    </p:spTree>
    <p:extLst>
      <p:ext uri="{BB962C8B-B14F-4D97-AF65-F5344CB8AC3E}">
        <p14:creationId xmlns:p14="http://schemas.microsoft.com/office/powerpoint/2010/main" val="13946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456BE-D19D-4D81-8E33-BA2E2037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A3A36-1227-4997-8A1C-C631378568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565" y="797098"/>
            <a:ext cx="7330613" cy="46155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3BA46-EE6F-486A-9E91-3C8BF62E9C2A}"/>
              </a:ext>
            </a:extLst>
          </p:cNvPr>
          <p:cNvSpPr txBox="1"/>
          <p:nvPr/>
        </p:nvSpPr>
        <p:spPr>
          <a:xfrm>
            <a:off x="3121636" y="5638273"/>
            <a:ext cx="5730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SƠ ĐỒ TỔNG THỂ</a:t>
            </a:r>
          </a:p>
        </p:txBody>
      </p:sp>
    </p:spTree>
    <p:extLst>
      <p:ext uri="{BB962C8B-B14F-4D97-AF65-F5344CB8AC3E}">
        <p14:creationId xmlns:p14="http://schemas.microsoft.com/office/powerpoint/2010/main" val="32830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báo cáo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2"/>
          <p:cNvGrpSpPr/>
          <p:nvPr/>
        </p:nvGrpSpPr>
        <p:grpSpPr>
          <a:xfrm>
            <a:off x="-2713420" y="427721"/>
            <a:ext cx="12975205" cy="6476248"/>
            <a:chOff x="-5599282" y="-857186"/>
            <a:chExt cx="12183077" cy="6666619"/>
          </a:xfrm>
        </p:grpSpPr>
        <p:sp>
          <p:nvSpPr>
            <p:cNvPr id="176" name="Google Shape;176;p2"/>
            <p:cNvSpPr/>
            <p:nvPr/>
          </p:nvSpPr>
          <p:spPr>
            <a:xfrm>
              <a:off x="-5599282" y="-857186"/>
              <a:ext cx="6666619" cy="6666619"/>
            </a:xfrm>
            <a:prstGeom prst="blockArc">
              <a:avLst>
                <a:gd name="adj1" fmla="val 18900000"/>
                <a:gd name="adj2" fmla="val 2700000"/>
                <a:gd name="adj3" fmla="val 324"/>
              </a:avLst>
            </a:pr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97781" y="260785"/>
              <a:ext cx="6186014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178;p2"/>
            <p:cNvSpPr txBox="1"/>
            <p:nvPr/>
          </p:nvSpPr>
          <p:spPr>
            <a:xfrm>
              <a:off x="397781" y="260785"/>
              <a:ext cx="6186014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Yêu cầu công nghệ</a:t>
              </a:r>
              <a:endParaRPr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1923" y="195613"/>
              <a:ext cx="651715" cy="65171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26645" y="1042745"/>
              <a:ext cx="5757149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181;p2"/>
            <p:cNvSpPr txBox="1"/>
            <p:nvPr/>
          </p:nvSpPr>
          <p:spPr>
            <a:xfrm>
              <a:off x="826645" y="1042745"/>
              <a:ext cx="5757149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Sơ đồ khối</a:t>
              </a:r>
              <a:endParaRPr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00788" y="977573"/>
              <a:ext cx="651715" cy="65171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22754" y="1824704"/>
              <a:ext cx="5561040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1022754" y="1824704"/>
              <a:ext cx="5561040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Linh kiện sử dụng</a:t>
              </a:r>
              <a:endParaRPr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96897" y="1759533"/>
              <a:ext cx="651715" cy="65171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2754" y="2606169"/>
              <a:ext cx="5561040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1022754" y="2606169"/>
              <a:ext cx="5561040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Lưu đồ thuật </a:t>
              </a:r>
              <a:r>
                <a:rPr lang="en-US" sz="2200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toán</a:t>
              </a: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200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trên</a:t>
              </a: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vi điều khiển</a:t>
              </a:r>
              <a:endParaRPr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96897" y="2540997"/>
              <a:ext cx="651715" cy="65171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26645" y="3388129"/>
              <a:ext cx="5757149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190;p2"/>
            <p:cNvSpPr txBox="1"/>
            <p:nvPr/>
          </p:nvSpPr>
          <p:spPr>
            <a:xfrm>
              <a:off x="826645" y="3388129"/>
              <a:ext cx="5757149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vi-VN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Lưu đồ thuật toán trên </a:t>
              </a: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smartphone</a:t>
              </a:r>
              <a:endParaRPr lang="vi-VN"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00788" y="3322957"/>
              <a:ext cx="651715" cy="65171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97781" y="4170089"/>
              <a:ext cx="6186014" cy="52137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193;p2"/>
            <p:cNvSpPr txBox="1"/>
            <p:nvPr/>
          </p:nvSpPr>
          <p:spPr>
            <a:xfrm>
              <a:off x="397781" y="4170089"/>
              <a:ext cx="6186014" cy="521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825" tIns="55875" rIns="55875" bIns="55875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2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Mô hình sau khi hoàn thành</a:t>
              </a:r>
              <a:endParaRPr sz="2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1923" y="4104917"/>
              <a:ext cx="651715" cy="65171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5" name="Google Shape;195;p2"/>
          <p:cNvSpPr txBox="1"/>
          <p:nvPr/>
        </p:nvSpPr>
        <p:spPr>
          <a:xfrm>
            <a:off x="3405679" y="228826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dirty="0"/>
          </a:p>
        </p:txBody>
      </p:sp>
      <p:sp>
        <p:nvSpPr>
          <p:cNvPr id="196" name="Google Shape;196;p2"/>
          <p:cNvSpPr txBox="1"/>
          <p:nvPr/>
        </p:nvSpPr>
        <p:spPr>
          <a:xfrm>
            <a:off x="3364169" y="3032743"/>
            <a:ext cx="838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dirty="0"/>
          </a:p>
        </p:txBody>
      </p:sp>
      <p:sp>
        <p:nvSpPr>
          <p:cNvPr id="197" name="Google Shape;197;p2"/>
          <p:cNvSpPr txBox="1"/>
          <p:nvPr/>
        </p:nvSpPr>
        <p:spPr>
          <a:xfrm>
            <a:off x="3355083" y="3757285"/>
            <a:ext cx="838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dirty="0"/>
          </a:p>
        </p:txBody>
      </p:sp>
      <p:sp>
        <p:nvSpPr>
          <p:cNvPr id="198" name="Google Shape;198;p2"/>
          <p:cNvSpPr txBox="1"/>
          <p:nvPr/>
        </p:nvSpPr>
        <p:spPr>
          <a:xfrm>
            <a:off x="3200400" y="4529465"/>
            <a:ext cx="838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dirty="0"/>
          </a:p>
        </p:txBody>
      </p:sp>
      <p:sp>
        <p:nvSpPr>
          <p:cNvPr id="199" name="Google Shape;199;p2"/>
          <p:cNvSpPr txBox="1"/>
          <p:nvPr/>
        </p:nvSpPr>
        <p:spPr>
          <a:xfrm>
            <a:off x="2729608" y="5326995"/>
            <a:ext cx="838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2966608" y="1566374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NHÓM 8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  <a:latin typeface=".VnArial" panose="020B7200000000000000" pitchFamily="34" charset="0"/>
              </a:rPr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3467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Yêu cầu công nghệ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6676C0-4239-489F-AEE0-B4B2FA44F731}"/>
              </a:ext>
            </a:extLst>
          </p:cNvPr>
          <p:cNvGrpSpPr/>
          <p:nvPr/>
        </p:nvGrpSpPr>
        <p:grpSpPr>
          <a:xfrm>
            <a:off x="4018587" y="3141742"/>
            <a:ext cx="6976501" cy="867871"/>
            <a:chOff x="347715" y="1449306"/>
            <a:chExt cx="3207610" cy="724286"/>
          </a:xfrm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7C1E0C30-3AE7-4907-9E30-2BCD92C454A6}"/>
                </a:ext>
              </a:extLst>
            </p:cNvPr>
            <p:cNvSpPr/>
            <p:nvPr/>
          </p:nvSpPr>
          <p:spPr>
            <a:xfrm rot="5400000">
              <a:off x="1663174" y="281440"/>
              <a:ext cx="724286" cy="3060017"/>
            </a:xfrm>
            <a:prstGeom prst="roundRect">
              <a:avLst>
                <a:gd name="adj" fmla="val 49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767EC-95D9-4605-948A-F490EDE48961}"/>
                </a:ext>
              </a:extLst>
            </p:cNvPr>
            <p:cNvSpPr txBox="1"/>
            <p:nvPr/>
          </p:nvSpPr>
          <p:spPr>
            <a:xfrm>
              <a:off x="347715" y="1644492"/>
              <a:ext cx="3171949" cy="3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 thể di chuyển tốt trên địa hình bằng phẳng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D7D0C8-DDFF-4DDB-87CC-3489554EB3EB}"/>
              </a:ext>
            </a:extLst>
          </p:cNvPr>
          <p:cNvGrpSpPr/>
          <p:nvPr/>
        </p:nvGrpSpPr>
        <p:grpSpPr>
          <a:xfrm>
            <a:off x="4018587" y="4381972"/>
            <a:ext cx="7640354" cy="891244"/>
            <a:chOff x="335221" y="2414514"/>
            <a:chExt cx="3471603" cy="724286"/>
          </a:xfrm>
        </p:grpSpPr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01F13F03-847B-46D7-9B6C-6C6760D62871}"/>
                </a:ext>
              </a:extLst>
            </p:cNvPr>
            <p:cNvSpPr/>
            <p:nvPr/>
          </p:nvSpPr>
          <p:spPr>
            <a:xfrm rot="5400000">
              <a:off x="1663172" y="1246648"/>
              <a:ext cx="724286" cy="306001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52C0F4-FEA1-44A7-A219-EC24A5E8239F}"/>
                </a:ext>
              </a:extLst>
            </p:cNvPr>
            <p:cNvSpPr txBox="1"/>
            <p:nvPr/>
          </p:nvSpPr>
          <p:spPr>
            <a:xfrm>
              <a:off x="335221" y="2614079"/>
              <a:ext cx="3471603" cy="32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 hiện một số động tác đơn giản như nhún, xoay,…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98531A-B3D6-4024-8ABC-F8DF97917455}"/>
              </a:ext>
            </a:extLst>
          </p:cNvPr>
          <p:cNvGrpSpPr/>
          <p:nvPr/>
        </p:nvGrpSpPr>
        <p:grpSpPr>
          <a:xfrm>
            <a:off x="4151691" y="1814158"/>
            <a:ext cx="6967994" cy="856062"/>
            <a:chOff x="183068" y="3321958"/>
            <a:chExt cx="3144824" cy="602512"/>
          </a:xfrm>
        </p:grpSpPr>
        <p:sp>
          <p:nvSpPr>
            <p:cNvPr id="38" name="Rounded Rectangle 7">
              <a:extLst>
                <a:ext uri="{FF2B5EF4-FFF2-40B4-BE49-F238E27FC236}">
                  <a16:creationId xmlns:a16="http://schemas.microsoft.com/office/drawing/2014/main" id="{AFC05DE1-5D7A-4477-AA6C-A3220157CF74}"/>
                </a:ext>
              </a:extLst>
            </p:cNvPr>
            <p:cNvSpPr/>
            <p:nvPr/>
          </p:nvSpPr>
          <p:spPr>
            <a:xfrm rot="5400000">
              <a:off x="1496628" y="2093205"/>
              <a:ext cx="602512" cy="3060017"/>
            </a:xfrm>
            <a:prstGeom prst="roundRect">
              <a:avLst>
                <a:gd name="adj" fmla="val 50000"/>
              </a:avLst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163BA4-0514-473D-A6D1-54E086A3F2E5}"/>
                </a:ext>
              </a:extLst>
            </p:cNvPr>
            <p:cNvSpPr txBox="1"/>
            <p:nvPr/>
          </p:nvSpPr>
          <p:spPr>
            <a:xfrm>
              <a:off x="183068" y="3482411"/>
              <a:ext cx="2552076" cy="28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Được điều khiển thông qua smartphone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9AEE0AA-2671-43ED-9419-F8988CF6FC24}"/>
              </a:ext>
            </a:extLst>
          </p:cNvPr>
          <p:cNvSpPr/>
          <p:nvPr/>
        </p:nvSpPr>
        <p:spPr>
          <a:xfrm>
            <a:off x="966916" y="3046323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ROBOT6 CHÂN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7356067D-4F11-4942-A824-CE99E3E7DB8D}"/>
              </a:ext>
            </a:extLst>
          </p:cNvPr>
          <p:cNvSpPr/>
          <p:nvPr/>
        </p:nvSpPr>
        <p:spPr>
          <a:xfrm rot="16200000">
            <a:off x="1585024" y="2612007"/>
            <a:ext cx="3360605" cy="2106307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  <a:latin typeface=".VnArial" panose="020B7200000000000000" pitchFamily="34" charset="0"/>
              </a:rPr>
              <a:t>3/15</a:t>
            </a:r>
          </a:p>
        </p:txBody>
      </p:sp>
    </p:spTree>
    <p:extLst>
      <p:ext uri="{BB962C8B-B14F-4D97-AF65-F5344CB8AC3E}">
        <p14:creationId xmlns:p14="http://schemas.microsoft.com/office/powerpoint/2010/main" val="9565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8558" y="4809865"/>
            <a:ext cx="1530310" cy="78791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KHỐI NGUỒN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39783" y="1819305"/>
            <a:ext cx="1299320" cy="184307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VI ĐIỀU KHIỂN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4299" y="1819305"/>
            <a:ext cx="1347443" cy="1898878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MẠCH ĐIỀU KHIỂN ĐỘNG CƠ</a:t>
            </a:r>
            <a:endParaRPr lang="en-US" sz="1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2012" y="2388289"/>
            <a:ext cx="1398710" cy="72801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MODULE BLUETOOTH</a:t>
            </a:r>
            <a:endParaRPr lang="en-US" sz="1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44136" y="1589509"/>
            <a:ext cx="2011540" cy="221168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SMART PHONE</a:t>
            </a:r>
            <a:endParaRPr lang="en-US" sz="1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8558" y="2404737"/>
            <a:ext cx="1270446" cy="72801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DC SERVO</a:t>
            </a:r>
            <a:endParaRPr lang="en-US" sz="1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13794" y="4809865"/>
            <a:ext cx="1504392" cy="78791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MẠCH HẠ ÁP</a:t>
            </a:r>
          </a:p>
        </p:txBody>
      </p:sp>
      <p:sp>
        <p:nvSpPr>
          <p:cNvPr id="18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Sơ đồ khối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Left Arrow 19"/>
          <p:cNvSpPr/>
          <p:nvPr/>
        </p:nvSpPr>
        <p:spPr>
          <a:xfrm>
            <a:off x="2010233" y="2576802"/>
            <a:ext cx="710153" cy="432092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6366377" y="2552697"/>
            <a:ext cx="817856" cy="432092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8630722" y="2576802"/>
            <a:ext cx="817856" cy="432092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Arrow 25"/>
          <p:cNvSpPr/>
          <p:nvPr/>
        </p:nvSpPr>
        <p:spPr>
          <a:xfrm>
            <a:off x="4239324" y="2591878"/>
            <a:ext cx="710153" cy="432092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280967" y="4988966"/>
            <a:ext cx="460727" cy="41297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6200000">
            <a:off x="3075203" y="3958232"/>
            <a:ext cx="865635" cy="55155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5V</a:t>
            </a:r>
          </a:p>
        </p:txBody>
      </p:sp>
      <p:grpSp>
        <p:nvGrpSpPr>
          <p:cNvPr id="32" name="Group 31"/>
          <p:cNvGrpSpPr/>
          <p:nvPr/>
        </p:nvGrpSpPr>
        <p:grpSpPr>
          <a:xfrm rot="16200000">
            <a:off x="4450079" y="3877950"/>
            <a:ext cx="1600749" cy="1493088"/>
            <a:chOff x="4269098" y="3716312"/>
            <a:chExt cx="1600749" cy="1493088"/>
          </a:xfrm>
        </p:grpSpPr>
        <p:sp>
          <p:nvSpPr>
            <p:cNvPr id="30" name="Bent-Up Arrow 29"/>
            <p:cNvSpPr/>
            <p:nvPr/>
          </p:nvSpPr>
          <p:spPr>
            <a:xfrm rot="5400000">
              <a:off x="4322929" y="3662481"/>
              <a:ext cx="1493088" cy="1600749"/>
            </a:xfrm>
            <a:prstGeom prst="bentUpArrow">
              <a:avLst>
                <a:gd name="adj1" fmla="val 20516"/>
                <a:gd name="adj2" fmla="val 25374"/>
                <a:gd name="adj3" fmla="val 25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82074" y="4655070"/>
              <a:ext cx="1117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</p:grpSp>
      <p:sp>
        <p:nvSpPr>
          <p:cNvPr id="33" name="Slide Number Placeholder 3"/>
          <p:cNvSpPr txBox="1">
            <a:spLocks/>
          </p:cNvSpPr>
          <p:nvPr/>
        </p:nvSpPr>
        <p:spPr>
          <a:xfrm>
            <a:off x="11730446" y="6553835"/>
            <a:ext cx="58347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.VnArial" panose="020B7200000000000000" pitchFamily="34" charset="0"/>
              </a:rPr>
              <a:t>4/15</a:t>
            </a:r>
          </a:p>
        </p:txBody>
      </p:sp>
    </p:spTree>
    <p:extLst>
      <p:ext uri="{BB962C8B-B14F-4D97-AF65-F5344CB8AC3E}">
        <p14:creationId xmlns:p14="http://schemas.microsoft.com/office/powerpoint/2010/main" val="103344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25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169" y="4771769"/>
            <a:ext cx="478651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9177" y="2193073"/>
            <a:ext cx="3966272" cy="171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9177" y="2388973"/>
            <a:ext cx="5087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Loại pin: Lithium 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3000mAh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15-20A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Khối lượng: 45g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2565" y="3975047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717" y="1319626"/>
            <a:ext cx="771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fi-FI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sạc 18650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5/15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9A6494-AEE6-42C3-8C5A-E57ADC08BA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38" y="2513060"/>
            <a:ext cx="2559685" cy="1394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7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169" y="4771769"/>
            <a:ext cx="4786513" cy="114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Hạ áp xuống 3.3V, 5V cung cấp cho vi điều khiển và mạch điều khiển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69177" y="2193073"/>
            <a:ext cx="3661597" cy="171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9177" y="2388973"/>
            <a:ext cx="5087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Vin: 4 – 38V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Vout: 1.5 – 36V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Dòng điện ra: 0 - 5A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Công suất: 75W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Tần số: 180KHz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2565" y="3975047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088" y="1228608"/>
            <a:ext cx="771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hạ áp DC-DC XL4015 5A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5537" y="4316702"/>
            <a:ext cx="471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XL4015 5A </a:t>
            </a:r>
          </a:p>
          <a:p>
            <a:pPr lvl="4"/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08" y="1789823"/>
            <a:ext cx="2518758" cy="2546932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16867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620539" y="2035563"/>
            <a:ext cx="3739418" cy="178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196" y="1137836"/>
            <a:ext cx="3959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Module bluetooth HC05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176" y="4681159"/>
            <a:ext cx="92556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Nhận tín hiệu được gửi từ smartphone gửi đến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MSP430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0539" y="2317902"/>
            <a:ext cx="508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Nguồn cấp: 3,3V -&gt; 5VDC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Chuẩn truyền thông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Frequency: 2.4 GHz ISM band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Kích thước: 15.2 x 35.7 x 5.6mm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98482" y="4117892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HC-05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8" y="1541280"/>
            <a:ext cx="3944454" cy="24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85106" y="3931166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142749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8" grpId="0"/>
      <p:bldP spid="9" grpId="0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2.bp.blogspot.com/-k6UYh497F0M/VNQUjLPZFWI/AAAAAAAAAVU/sZ6B2uDNXtk/s1600/kit%2Blauchp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84" y="1712318"/>
            <a:ext cx="4291273" cy="27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6619" y="1137817"/>
            <a:ext cx="744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điều khiển MSP430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3042" y="4415820"/>
            <a:ext cx="285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 MSP430 (16bit)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619" y="4724188"/>
            <a:ext cx="74819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Nhận tín hiệu được gửi từ smartphone thông qua module bluetooth HC05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Xử lí, xuất tín hiệu điều khiển động cơ servo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422" y="1758308"/>
            <a:ext cx="3661597" cy="2259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46999" y="1995677"/>
            <a:ext cx="5087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Nguồn cấp: 1.8V –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 điều khiển 16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24 I/O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timer 16 bit 3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thức truyền thông: UART,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SPI, I2C,…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4042046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8/15</a:t>
            </a:r>
          </a:p>
        </p:txBody>
      </p:sp>
    </p:spTree>
    <p:extLst>
      <p:ext uri="{BB962C8B-B14F-4D97-AF65-F5344CB8AC3E}">
        <p14:creationId xmlns:p14="http://schemas.microsoft.com/office/powerpoint/2010/main" val="164530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2"/>
          <p:cNvSpPr/>
          <p:nvPr/>
        </p:nvSpPr>
        <p:spPr>
          <a:xfrm>
            <a:off x="1" y="6536820"/>
            <a:ext cx="12192000" cy="328692"/>
          </a:xfrm>
          <a:prstGeom prst="rect">
            <a:avLst/>
          </a:prstGeom>
          <a:solidFill>
            <a:srgbClr val="006600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ĐỒ ÁN NHÓM 8</a:t>
            </a:r>
            <a:endParaRPr dirty="0"/>
          </a:p>
        </p:txBody>
      </p:sp>
      <p:sp>
        <p:nvSpPr>
          <p:cNvPr id="3" name="Google Shape;173;p2"/>
          <p:cNvSpPr/>
          <p:nvPr/>
        </p:nvSpPr>
        <p:spPr>
          <a:xfrm>
            <a:off x="0" y="-3998"/>
            <a:ext cx="12192000" cy="914400"/>
          </a:xfrm>
          <a:prstGeom prst="rect">
            <a:avLst/>
          </a:prstGeom>
          <a:solidFill>
            <a:srgbClr val="007033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Linh kiện sử dụng</a:t>
            </a:r>
            <a:endParaRPr sz="3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4;p2"/>
          <p:cNvSpPr/>
          <p:nvPr/>
        </p:nvSpPr>
        <p:spPr>
          <a:xfrm>
            <a:off x="0" y="906246"/>
            <a:ext cx="12192000" cy="85107"/>
          </a:xfrm>
          <a:prstGeom prst="rect">
            <a:avLst/>
          </a:prstGeom>
          <a:solidFill>
            <a:srgbClr val="3366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36" y="1161890"/>
            <a:ext cx="521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Mạch điều khiển PWM PCA9685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088" y="4773495"/>
            <a:ext cx="7481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Nhận tín hiệu điều khiển từ vi điều khiển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Xuất xung PWM để điều khiển động cơ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3017" y="2217127"/>
            <a:ext cx="3661597" cy="171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63730" y="2482806"/>
            <a:ext cx="508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Nguồn cấp: 2.2 – 5.5V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Độ phân giải: 12bit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ngõ ra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tiếp: I2C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01801" y="4082425"/>
            <a:ext cx="5007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số kĩ thuật</a:t>
            </a: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1" y="1546000"/>
            <a:ext cx="3493972" cy="2773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10696" y="4386318"/>
            <a:ext cx="512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PWM PCA9685</a:t>
            </a: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9448800" y="65613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latin typeface=".VnArial" panose="020B7200000000000000" pitchFamily="34" charset="0"/>
              </a:rPr>
              <a:t>9/15</a:t>
            </a:r>
          </a:p>
        </p:txBody>
      </p:sp>
    </p:spTree>
    <p:extLst>
      <p:ext uri="{BB962C8B-B14F-4D97-AF65-F5344CB8AC3E}">
        <p14:creationId xmlns:p14="http://schemas.microsoft.com/office/powerpoint/2010/main" val="24940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/>
      <p:bldP spid="14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2115</TotalTime>
  <Words>849</Words>
  <Application>Microsoft Office PowerPoint</Application>
  <PresentationFormat>Widescreen</PresentationFormat>
  <Paragraphs>240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.VnArial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Trung Tín</dc:creator>
  <cp:lastModifiedBy>Đoàn Văn Thắng</cp:lastModifiedBy>
  <cp:revision>87</cp:revision>
  <dcterms:created xsi:type="dcterms:W3CDTF">2021-04-20T05:42:17Z</dcterms:created>
  <dcterms:modified xsi:type="dcterms:W3CDTF">2021-09-16T07:43:08Z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